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257" r:id="rId2"/>
    <p:sldId id="277" r:id="rId3"/>
    <p:sldId id="259" r:id="rId4"/>
    <p:sldId id="265" r:id="rId5"/>
    <p:sldId id="284" r:id="rId6"/>
    <p:sldId id="285" r:id="rId7"/>
    <p:sldId id="286" r:id="rId8"/>
    <p:sldId id="261" r:id="rId9"/>
    <p:sldId id="266" r:id="rId10"/>
    <p:sldId id="269" r:id="rId11"/>
    <p:sldId id="270" r:id="rId12"/>
    <p:sldId id="267" r:id="rId13"/>
    <p:sldId id="271" r:id="rId14"/>
    <p:sldId id="272" r:id="rId15"/>
    <p:sldId id="274" r:id="rId16"/>
    <p:sldId id="275" r:id="rId17"/>
    <p:sldId id="292" r:id="rId18"/>
    <p:sldId id="293" r:id="rId19"/>
    <p:sldId id="291" r:id="rId20"/>
    <p:sldId id="290" r:id="rId21"/>
    <p:sldId id="280" r:id="rId22"/>
    <p:sldId id="287" r:id="rId23"/>
    <p:sldId id="281" r:id="rId24"/>
    <p:sldId id="288" r:id="rId25"/>
    <p:sldId id="289" r:id="rId26"/>
    <p:sldId id="282" r:id="rId27"/>
    <p:sldId id="283" r:id="rId28"/>
    <p:sldId id="263" r:id="rId29"/>
  </p:sldIdLst>
  <p:sldSz cx="9144000" cy="6858000" type="screen4x3"/>
  <p:notesSz cx="6858000" cy="9144000"/>
  <p:embeddedFontLst>
    <p:embeddedFont>
      <p:font typeface="Arial Black" pitchFamily="34" charset="0"/>
      <p:bold r:id="rId31"/>
    </p:embeddedFont>
    <p:embeddedFont>
      <p:font typeface="Calibri Light" charset="0"/>
      <p:regular r:id="rId32"/>
      <p:italic r:id="rId33"/>
    </p:embeddedFont>
    <p:embeddedFont>
      <p:font typeface="배달의민족 주아" pitchFamily="18" charset="-127"/>
      <p:regular r:id="rId34"/>
    </p:embeddedFont>
    <p:embeddedFont>
      <p:font typeface="a파도소리" pitchFamily="18" charset="-127"/>
      <p:regular r:id="rId35"/>
    </p:embeddedFont>
    <p:embeddedFont>
      <p:font typeface="맑은 고딕" pitchFamily="50" charset="-127"/>
      <p:regular r:id="rId36"/>
      <p:bold r:id="rId37"/>
    </p:embeddedFont>
    <p:embeddedFont>
      <p:font typeface="-윤고딕330" charset="-127"/>
      <p:regular r:id="rId38"/>
    </p:embeddedFont>
    <p:embeddedFont>
      <p:font typeface="Calibri" pitchFamily="34" charset="0"/>
      <p:regular r:id="rId39"/>
      <p:bold r:id="rId40"/>
      <p:italic r:id="rId41"/>
      <p:bold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8" autoAdjust="0"/>
    <p:restoredTop sz="94660" autoAdjust="0"/>
  </p:normalViewPr>
  <p:slideViewPr>
    <p:cSldViewPr snapToGrid="0" showGuides="1">
      <p:cViewPr>
        <p:scale>
          <a:sx n="70" d="100"/>
          <a:sy n="70" d="100"/>
        </p:scale>
        <p:origin x="-660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368D-9F6A-4AE3-A5E5-E4B0195D3AD8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1C1E3-BAED-4452-AB9F-1FEE8B5184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0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9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7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72FF-4EAD-4F15-AAB9-5DAAD9EE39C0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0BF3A-B0E1-4713-AB34-E7E660A9A417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8F82-E12A-4365-85F1-C9A0F66C5383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3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7A36-568C-46A5-9823-54CFC04710CC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1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064FD-E586-47BB-B5FF-46C71CD65B8F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5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E921-EE21-4FBA-A1D7-5701BF34A5F7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B6F60-0B35-4954-8AD8-1E5EBC31FCEC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F823-BF91-4C52-8BF2-26FA5A893B4D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7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81A6-DEAF-401B-BABD-372DA391341E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91A2-2A80-44A7-BFB3-11CC07DB3F95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621F-72DD-4CC3-9D7A-1F1FCFD5FE92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7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1596-6A24-4B52-B8D3-03E30F9F4EF3}" type="datetime1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hyperlink" Target="http://m.blog.naver.com/filmmhs/8009393019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99792" y="2155542"/>
            <a:ext cx="5758408" cy="1141205"/>
          </a:xfrm>
        </p:spPr>
        <p:txBody>
          <a:bodyPr>
            <a:noAutofit/>
          </a:bodyPr>
          <a:lstStyle/>
          <a:p>
            <a:pPr algn="r"/>
            <a:r>
              <a:rPr lang="en-US" altLang="ko-KR" sz="4000">
                <a:solidFill>
                  <a:srgbClr val="00B050"/>
                </a:solidFill>
                <a:latin typeface="a파도소리" pitchFamily="18" charset="-127"/>
                <a:ea typeface="a파도소리" pitchFamily="18" charset="-127"/>
              </a:rPr>
              <a:t>Forest</a:t>
            </a:r>
            <a:r>
              <a:rPr lang="en-US" altLang="ko-KR" sz="4000">
                <a:latin typeface="a파도소리" pitchFamily="18" charset="-127"/>
                <a:ea typeface="a파도소리" pitchFamily="18" charset="-127"/>
              </a:rPr>
              <a:t> de </a:t>
            </a:r>
            <a:r>
              <a:rPr lang="en-US" altLang="ko-KR" sz="4000">
                <a:solidFill>
                  <a:srgbClr val="00B0F0"/>
                </a:solidFill>
                <a:latin typeface="a파도소리" pitchFamily="18" charset="-127"/>
                <a:ea typeface="a파도소리" pitchFamily="18" charset="-127"/>
              </a:rPr>
              <a:t>Amigo</a:t>
            </a:r>
            <a:endParaRPr lang="ko-KR" altLang="en-US" sz="36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a파도소리" pitchFamily="18" charset="-127"/>
              <a:ea typeface="a파도소리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45214" y="3514004"/>
            <a:ext cx="2843210" cy="284612"/>
          </a:xfrm>
        </p:spPr>
        <p:txBody>
          <a:bodyPr>
            <a:normAutofit/>
          </a:bodyPr>
          <a:lstStyle/>
          <a:p>
            <a:pPr algn="r"/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214311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57554" y="386846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>
            <a:off x="3059832" y="2143116"/>
            <a:ext cx="5298382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/>
          <p:nvPr/>
        </p:nvCxnSpPr>
        <p:spPr>
          <a:xfrm>
            <a:off x="3059832" y="3868466"/>
            <a:ext cx="5339231" cy="31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5500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10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5545214" y="4016787"/>
            <a:ext cx="2843210" cy="1234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2012180026 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유승현 </a:t>
            </a:r>
            <a:endParaRPr lang="en-US" altLang="ko-KR" sz="1400" b="1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2012182005 </a:t>
            </a:r>
            <a:r>
              <a:rPr lang="en-US" altLang="ko-KR" sz="1400" b="1" err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김원호</a:t>
            </a:r>
            <a:endParaRPr lang="en-US" altLang="ko-KR" sz="1400" b="1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2012182019 </a:t>
            </a:r>
            <a:r>
              <a:rPr lang="ko-KR" altLang="en-US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신원섭</a:t>
            </a:r>
            <a:endParaRPr lang="en-US" altLang="ko-KR" sz="1400" b="1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2012182034 </a:t>
            </a:r>
            <a:r>
              <a:rPr lang="ko-KR" altLang="en-US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전상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훈</a:t>
            </a:r>
            <a:endParaRPr lang="en-US" altLang="ko-KR" sz="1400" b="1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endParaRPr lang="ko-KR" altLang="en-US" sz="1400" b="1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51963"/>
              </p:ext>
            </p:extLst>
          </p:nvPr>
        </p:nvGraphicFramePr>
        <p:xfrm>
          <a:off x="309554" y="4509586"/>
          <a:ext cx="2750278" cy="151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278"/>
              </a:tblGrid>
              <a:tr h="492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지도 교수 서명</a:t>
                      </a:r>
                      <a:endParaRPr lang="ko-KR" altLang="en-US" sz="2400" dirty="0"/>
                    </a:p>
                  </a:txBody>
                  <a:tcPr/>
                </a:tc>
              </a:tr>
              <a:tr h="10187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카메라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120873"/>
              </p:ext>
            </p:extLst>
          </p:nvPr>
        </p:nvGraphicFramePr>
        <p:xfrm>
          <a:off x="554038" y="2209800"/>
          <a:ext cx="7673976" cy="3259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988"/>
                <a:gridCol w="3836988"/>
              </a:tblGrid>
              <a:tr h="19184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</a:t>
                      </a:r>
                      <a:r>
                        <a:rPr lang="en-US" altLang="ko-KR" sz="1100" smtClean="0"/>
                        <a:t>4)</a:t>
                      </a:r>
                      <a:r>
                        <a:rPr lang="en-US" altLang="ko-KR" sz="1100" baseline="0" smtClean="0"/>
                        <a:t> </a:t>
                      </a:r>
                      <a:r>
                        <a:rPr lang="ko-KR" altLang="en-US" sz="1100" baseline="0" smtClean="0"/>
                        <a:t>시야확인 </a:t>
                      </a:r>
                      <a:endParaRPr lang="en-US" altLang="ko-KR" sz="1100" baseline="0" smtClean="0"/>
                    </a:p>
                    <a:p>
                      <a:pPr algn="ctr" latinLnBrk="1"/>
                      <a:r>
                        <a:rPr lang="en-US" altLang="ko-KR" sz="1100" baseline="0" smtClean="0"/>
                        <a:t>(PSVR - </a:t>
                      </a:r>
                      <a:r>
                        <a:rPr lang="en-US" altLang="ko-KR" sz="1100" smtClean="0"/>
                        <a:t>Robot Rescue)</a:t>
                      </a:r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</a:t>
                      </a:r>
                      <a:r>
                        <a:rPr lang="en-US" altLang="ko-KR" sz="1100" smtClean="0"/>
                        <a:t>5)</a:t>
                      </a:r>
                      <a:r>
                        <a:rPr lang="en-US" altLang="ko-KR" sz="1100" baseline="0" smtClean="0"/>
                        <a:t> </a:t>
                      </a:r>
                      <a:r>
                        <a:rPr lang="ko-KR" altLang="en-US" sz="1100" baseline="0" smtClean="0"/>
                        <a:t>플레이어</a:t>
                      </a:r>
                      <a:r>
                        <a:rPr lang="en-US" altLang="ko-KR" sz="1100" baseline="0" smtClean="0"/>
                        <a:t>(</a:t>
                      </a:r>
                      <a:r>
                        <a:rPr lang="ko-KR" altLang="en-US" sz="1100" baseline="0" smtClean="0"/>
                        <a:t>카메라</a:t>
                      </a:r>
                      <a:r>
                        <a:rPr lang="en-US" altLang="ko-KR" sz="1100" baseline="0" smtClean="0"/>
                        <a:t>)</a:t>
                      </a:r>
                      <a:r>
                        <a:rPr lang="ko-KR" altLang="en-US" sz="1100" baseline="0" smtClean="0"/>
                        <a:t>와 소통 </a:t>
                      </a:r>
                      <a:endParaRPr lang="en-US" altLang="ko-KR" sz="1100" baseline="0" smtClean="0"/>
                    </a:p>
                    <a:p>
                      <a:pPr algn="ctr" latinLnBrk="1"/>
                      <a:r>
                        <a:rPr lang="en-US" altLang="ko-KR" sz="1100" baseline="0" smtClean="0"/>
                        <a:t>(PSVR - </a:t>
                      </a:r>
                      <a:r>
                        <a:rPr lang="en-US" altLang="ko-KR" sz="1100" smtClean="0"/>
                        <a:t>Robot Rescue)</a:t>
                      </a:r>
                      <a:endParaRPr lang="ko-KR" altLang="en-US" sz="1100" b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mtClean="0"/>
                        <a:t>카메라 </a:t>
                      </a:r>
                      <a:r>
                        <a:rPr lang="ko-KR" altLang="en-US" err="1" smtClean="0"/>
                        <a:t>뷰를</a:t>
                      </a:r>
                      <a:r>
                        <a:rPr lang="ko-KR" altLang="en-US" smtClean="0"/>
                        <a:t> 통해 기존 게임 플레이에서 확인 불가능한 시야를 확인     가능하다</a:t>
                      </a:r>
                      <a:r>
                        <a:rPr lang="en-US" altLang="ko-KR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카메라</a:t>
                      </a:r>
                      <a:r>
                        <a:rPr lang="ko-KR" altLang="en-US" baseline="0" dirty="0" smtClean="0"/>
                        <a:t> 또한 캐릭터와 별개의 역할로 서로 </a:t>
                      </a:r>
                      <a:r>
                        <a:rPr lang="ko-KR" altLang="en-US" baseline="0" dirty="0" err="1" smtClean="0"/>
                        <a:t>의사소통을</a:t>
                      </a:r>
                      <a:r>
                        <a:rPr lang="ko-KR" altLang="en-US" baseline="0" dirty="0" smtClean="0"/>
                        <a:t> 하며 진행한다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47" y="2297295"/>
            <a:ext cx="3462334" cy="17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7" y="2297295"/>
            <a:ext cx="3458574" cy="17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6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트래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킹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459658"/>
              </p:ext>
            </p:extLst>
          </p:nvPr>
        </p:nvGraphicFramePr>
        <p:xfrm>
          <a:off x="1223044" y="1801906"/>
          <a:ext cx="6527324" cy="37481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662"/>
                <a:gridCol w="3263662"/>
              </a:tblGrid>
              <a:tr h="2622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68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그림 </a:t>
                      </a:r>
                      <a:r>
                        <a:rPr lang="en-US" altLang="ko-KR" sz="1100" dirty="0" smtClean="0"/>
                        <a:t>6,7) </a:t>
                      </a:r>
                      <a:r>
                        <a:rPr lang="ko-KR" altLang="en-US" sz="1100" dirty="0" err="1" smtClean="0"/>
                        <a:t>트래킹</a:t>
                      </a:r>
                      <a:r>
                        <a:rPr lang="ko-KR" altLang="en-US" sz="1100" dirty="0" smtClean="0"/>
                        <a:t> 통한 플레이어의 도움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(PSVR - 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Robot Rescue)</a:t>
                      </a:r>
                      <a:endParaRPr lang="ko-KR" altLang="en-US" sz="11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699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모션 컨트롤러를 이용하여 </a:t>
                      </a:r>
                      <a:r>
                        <a:rPr lang="ko-KR" altLang="en-US" sz="1800" dirty="0" err="1" smtClean="0"/>
                        <a:t>트리거를</a:t>
                      </a:r>
                      <a:r>
                        <a:rPr lang="ko-KR" altLang="en-US" sz="1800" dirty="0" smtClean="0"/>
                        <a:t> 작동하거나 </a:t>
                      </a:r>
                      <a:endParaRPr lang="en-US" altLang="ko-KR" sz="18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캐릭터들의 진행을 도와줄 수 있다</a:t>
                      </a:r>
                      <a:endParaRPr lang="en-US" altLang="ko-KR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3" y="2162239"/>
            <a:ext cx="3690199" cy="212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29" y="2162239"/>
            <a:ext cx="3856724" cy="212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6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기믹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54171" y="2209072"/>
            <a:ext cx="7673896" cy="4351655"/>
          </a:xfrm>
        </p:spPr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2">
              <a:buNone/>
            </a:pPr>
            <a:endParaRPr lang="en-US" altLang="ko-KR" smtClean="0"/>
          </a:p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666"/>
              </p:ext>
            </p:extLst>
          </p:nvPr>
        </p:nvGraphicFramePr>
        <p:xfrm>
          <a:off x="663388" y="1932692"/>
          <a:ext cx="7646636" cy="3561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3318"/>
                <a:gridCol w="3823318"/>
              </a:tblGrid>
              <a:tr h="20879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3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 </a:t>
                      </a:r>
                      <a:r>
                        <a:rPr lang="en-US" altLang="ko-KR" sz="1100" smtClean="0"/>
                        <a:t>10,11) </a:t>
                      </a:r>
                      <a:r>
                        <a:rPr lang="ko-KR" altLang="en-US" sz="1100" err="1" smtClean="0"/>
                        <a:t>기믹을</a:t>
                      </a:r>
                      <a:r>
                        <a:rPr lang="ko-KR" altLang="en-US" sz="1100" smtClean="0"/>
                        <a:t> 이용한 플레이 </a:t>
                      </a:r>
                      <a:r>
                        <a:rPr lang="en-US" altLang="ko-KR" sz="1100" smtClean="0"/>
                        <a:t>(</a:t>
                      </a:r>
                      <a:r>
                        <a:rPr lang="ko-KR" altLang="en-US" sz="1100" err="1" smtClean="0"/>
                        <a:t>브라더스</a:t>
                      </a:r>
                      <a:r>
                        <a:rPr lang="en-US" altLang="ko-KR" sz="1100" smtClean="0"/>
                        <a:t>)</a:t>
                      </a:r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19150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각 캐릭터는 다양한 </a:t>
                      </a:r>
                      <a:r>
                        <a:rPr lang="ko-KR" altLang="en-US" sz="2400" dirty="0" err="1" smtClean="0"/>
                        <a:t>기믹을</a:t>
                      </a:r>
                      <a:r>
                        <a:rPr lang="ko-KR" altLang="en-US" sz="2400" dirty="0" smtClean="0"/>
                        <a:t> 활용하여 </a:t>
                      </a:r>
                      <a:r>
                        <a:rPr lang="ko-KR" altLang="en-US" sz="2400" dirty="0" err="1" smtClean="0"/>
                        <a:t>맵을</a:t>
                      </a:r>
                      <a:r>
                        <a:rPr lang="ko-KR" altLang="en-US" sz="2400" dirty="0" smtClean="0"/>
                        <a:t> 진행한다</a:t>
                      </a:r>
                      <a:r>
                        <a:rPr lang="en-US" altLang="ko-KR" sz="240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14" y="1990477"/>
            <a:ext cx="3534386" cy="198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362" y="1990477"/>
            <a:ext cx="3561172" cy="198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기믹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54171" y="2209072"/>
            <a:ext cx="7673896" cy="4351655"/>
          </a:xfrm>
        </p:spPr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2">
              <a:buNone/>
            </a:pPr>
            <a:endParaRPr lang="en-US" altLang="ko-KR" smtClean="0"/>
          </a:p>
          <a:p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092" y="2054227"/>
            <a:ext cx="7714237" cy="32708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언덕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주변의 사물을 이용하여 지렛대를 만듦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토끼가 언덕을 올라가 지렛대로 떨어지며 비버를 언덕 위로 </a:t>
            </a:r>
            <a:r>
              <a:rPr lang="ko-KR" altLang="en-US" sz="1600" dirty="0" err="1" smtClean="0"/>
              <a:t>올려줌</a:t>
            </a:r>
            <a:endParaRPr lang="en-US" altLang="ko-KR" sz="1600" dirty="0" smtClean="0"/>
          </a:p>
          <a:p>
            <a:r>
              <a:rPr lang="ko-KR" altLang="en-US" sz="2000" dirty="0" smtClean="0"/>
              <a:t>늪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캐릭터들로 나무들을 운반해 </a:t>
            </a:r>
            <a:r>
              <a:rPr lang="ko-KR" altLang="en-US" sz="1600" dirty="0"/>
              <a:t>뗏</a:t>
            </a:r>
            <a:r>
              <a:rPr lang="ko-KR" altLang="en-US" sz="1600" dirty="0" smtClean="0"/>
              <a:t>목을 만든다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플레이어는 헤드 </a:t>
            </a:r>
            <a:r>
              <a:rPr lang="ko-KR" altLang="en-US" sz="1600" dirty="0" err="1" smtClean="0"/>
              <a:t>트래킹으로</a:t>
            </a:r>
            <a:r>
              <a:rPr lang="ko-KR" altLang="en-US" sz="1600" dirty="0" smtClean="0"/>
              <a:t> 악어를 유인하고 캐릭터를 무사히 건너게 한다</a:t>
            </a:r>
            <a:r>
              <a:rPr lang="en-US" altLang="ko-KR" sz="1600" dirty="0" smtClean="0"/>
              <a:t>.</a:t>
            </a:r>
            <a:endParaRPr lang="en-US" altLang="ko-KR" sz="1200" dirty="0" smtClean="0"/>
          </a:p>
          <a:p>
            <a:r>
              <a:rPr lang="ko-KR" altLang="en-US" sz="2000" dirty="0" smtClean="0"/>
              <a:t>강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비버는 강을 건너 건너편의 나무를 쓰러뜨림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토끼는 나무를 건넘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원숭이들이 사과를 던지면서 방해함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원숭이의 방해를 플레이어가 </a:t>
            </a:r>
            <a:r>
              <a:rPr lang="ko-KR" altLang="en-US" sz="1600" dirty="0" err="1" smtClean="0"/>
              <a:t>막아줌</a:t>
            </a:r>
            <a:endParaRPr lang="en-US" altLang="ko-KR" sz="16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기믹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54171" y="2209072"/>
            <a:ext cx="7673896" cy="4351655"/>
          </a:xfrm>
        </p:spPr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2">
              <a:buNone/>
            </a:pPr>
            <a:endParaRPr lang="en-US" altLang="ko-KR" smtClean="0"/>
          </a:p>
          <a:p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092" y="2054227"/>
            <a:ext cx="7714237" cy="3270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숲 </a:t>
            </a:r>
            <a:endParaRPr lang="en-US" altLang="ko-KR" sz="2000" dirty="0"/>
          </a:p>
          <a:p>
            <a:pPr lvl="1"/>
            <a:r>
              <a:rPr lang="ko-KR" altLang="en-US" sz="1600" dirty="0"/>
              <a:t>주변에 수풀이 무성하고 곳곳에 벌통이 </a:t>
            </a:r>
            <a:r>
              <a:rPr lang="ko-KR" altLang="en-US" sz="1600" dirty="0" err="1"/>
              <a:t>숨겨져</a:t>
            </a:r>
            <a:r>
              <a:rPr lang="ko-KR" altLang="en-US" sz="1600" dirty="0"/>
              <a:t>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캐릭터가 벌통을 건드리고 가면 벌들이 나와 플레이어의 시야를 방해함</a:t>
            </a:r>
            <a:endParaRPr lang="en-US" altLang="ko-KR" sz="1600" dirty="0"/>
          </a:p>
          <a:p>
            <a:pPr lvl="1"/>
            <a:r>
              <a:rPr lang="ko-KR" altLang="en-US" sz="1600" dirty="0"/>
              <a:t>비버가 나무를 쓰러뜨려 방해를 막을 수 있다</a:t>
            </a:r>
            <a:endParaRPr lang="en-US" altLang="ko-KR" sz="1600" dirty="0"/>
          </a:p>
          <a:p>
            <a:r>
              <a:rPr lang="ko-KR" altLang="en-US" sz="2000" dirty="0"/>
              <a:t>협곡 </a:t>
            </a:r>
            <a:endParaRPr lang="en-US" altLang="ko-KR" sz="2000" dirty="0"/>
          </a:p>
          <a:p>
            <a:pPr lvl="1"/>
            <a:r>
              <a:rPr lang="ko-KR" altLang="en-US" sz="1600" dirty="0"/>
              <a:t>길이 큰 바위로 </a:t>
            </a:r>
            <a:r>
              <a:rPr lang="ko-KR" altLang="en-US" sz="1600" dirty="0" err="1"/>
              <a:t>막혀있음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토끼가 위로 올라가 적당한 크기의 돌들을 아래로 </a:t>
            </a:r>
            <a:r>
              <a:rPr lang="ko-KR" altLang="en-US" sz="1600" dirty="0" smtClean="0"/>
              <a:t>떨어뜨림</a:t>
            </a:r>
            <a:endParaRPr lang="en-US" altLang="ko-KR" sz="1600" dirty="0"/>
          </a:p>
          <a:p>
            <a:pPr lvl="1"/>
            <a:r>
              <a:rPr lang="ko-KR" altLang="en-US" sz="1600" dirty="0"/>
              <a:t>비버가 떨어 진 돌들로 계단을 만들어 지나감</a:t>
            </a:r>
            <a:endParaRPr lang="en-US" altLang="ko-KR" sz="1600" dirty="0"/>
          </a:p>
          <a:p>
            <a:r>
              <a:rPr lang="ko-KR" altLang="en-US" sz="2000" dirty="0" smtClean="0"/>
              <a:t>보스 스테이지 </a:t>
            </a:r>
            <a:endParaRPr lang="en-US" altLang="ko-KR" sz="2000" dirty="0"/>
          </a:p>
          <a:p>
            <a:pPr lvl="1"/>
            <a:r>
              <a:rPr lang="ko-KR" altLang="en-US" sz="1600" dirty="0"/>
              <a:t>고릴라는 항상 토끼를 향해 돌진함</a:t>
            </a:r>
            <a:endParaRPr lang="en-US" altLang="ko-KR" sz="1600" dirty="0"/>
          </a:p>
          <a:p>
            <a:pPr lvl="1"/>
            <a:r>
              <a:rPr lang="ko-KR" altLang="en-US" sz="1600" dirty="0"/>
              <a:t>비버는 주위의 나무를 갉아 쓰러뜨려 고릴라를 넘어뜨림</a:t>
            </a:r>
            <a:endParaRPr lang="en-US" altLang="ko-KR" sz="1600" dirty="0"/>
          </a:p>
          <a:p>
            <a:pPr lvl="1"/>
            <a:r>
              <a:rPr lang="ko-KR" altLang="en-US" sz="1600" dirty="0"/>
              <a:t>토끼는 넘어진 고릴라에게 다가가 화살을 뽑음 </a:t>
            </a:r>
            <a:r>
              <a:rPr lang="en-US" altLang="ko-KR" sz="1600" dirty="0"/>
              <a:t>(3</a:t>
            </a:r>
            <a:r>
              <a:rPr lang="ko-KR" altLang="en-US" sz="1600" dirty="0"/>
              <a:t>회</a:t>
            </a:r>
            <a:r>
              <a:rPr lang="en-US" altLang="ko-KR" sz="1600" dirty="0"/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5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맵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 구조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50490"/>
              </p:ext>
            </p:extLst>
          </p:nvPr>
        </p:nvGraphicFramePr>
        <p:xfrm>
          <a:off x="663388" y="1746325"/>
          <a:ext cx="7646636" cy="42474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3318"/>
                <a:gridCol w="3823318"/>
              </a:tblGrid>
              <a:tr h="38207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각 스테이지 별 씬 구분</a:t>
                      </a:r>
                      <a:endParaRPr lang="en-US" altLang="ko-KR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 smtClean="0"/>
                        <a:t>     (</a:t>
                      </a:r>
                      <a:r>
                        <a:rPr lang="ko-KR" altLang="en-US" dirty="0" smtClean="0"/>
                        <a:t>포탈을 통한 이동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aseline="0" dirty="0" smtClean="0"/>
                        <a:t>-  </a:t>
                      </a:r>
                      <a:r>
                        <a:rPr lang="ko-KR" altLang="en-US" baseline="0" dirty="0" smtClean="0"/>
                        <a:t>각각의 씬 최대 크기 </a:t>
                      </a:r>
                      <a:r>
                        <a:rPr lang="en-US" altLang="ko-KR" baseline="0" dirty="0" smtClean="0"/>
                        <a:t>:</a:t>
                      </a:r>
                      <a:r>
                        <a:rPr lang="en-US" altLang="ko-KR" baseline="0" dirty="0" err="1" smtClean="0"/>
                        <a:t>60x60x30</a:t>
                      </a:r>
                      <a:r>
                        <a:rPr lang="en-US" altLang="ko-KR" baseline="0" dirty="0" smtClean="0"/>
                        <a:t>(m)</a:t>
                      </a:r>
                    </a:p>
                  </a:txBody>
                  <a:tcPr/>
                </a:tc>
              </a:tr>
              <a:tr h="2330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그림</a:t>
                      </a:r>
                      <a:r>
                        <a:rPr lang="en-US" altLang="ko-KR" sz="1100" dirty="0" smtClean="0"/>
                        <a:t>12)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선형적 </a:t>
                      </a:r>
                      <a:r>
                        <a:rPr lang="ko-KR" altLang="en-US" sz="1100" baseline="0" dirty="0" err="1" smtClean="0"/>
                        <a:t>맵</a:t>
                      </a:r>
                      <a:r>
                        <a:rPr lang="ko-KR" altLang="en-US" sz="1100" baseline="0" dirty="0" smtClean="0"/>
                        <a:t> 구조 </a:t>
                      </a:r>
                      <a:endParaRPr lang="en-US" altLang="ko-KR" sz="1100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(</a:t>
                      </a:r>
                      <a:r>
                        <a:rPr lang="ko-KR" altLang="en-US" sz="1100" baseline="0" dirty="0" err="1" smtClean="0"/>
                        <a:t>블레이드앤소울</a:t>
                      </a:r>
                      <a:r>
                        <a:rPr lang="en-US" altLang="ko-KR" sz="1100" baseline="0" dirty="0" smtClean="0"/>
                        <a:t>)</a:t>
                      </a:r>
                      <a:endParaRPr lang="ko-KR" altLang="en-US" sz="11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3" y="1894546"/>
            <a:ext cx="3518921" cy="364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3024" y="1894546"/>
            <a:ext cx="39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7"/>
            <a:ext cx="7886700" cy="3149788"/>
          </a:xfrm>
        </p:spPr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5.5</a:t>
            </a:r>
          </a:p>
          <a:p>
            <a:r>
              <a:rPr lang="en-US" altLang="ko-KR" dirty="0"/>
              <a:t>Visual Studio2015</a:t>
            </a:r>
          </a:p>
          <a:p>
            <a:r>
              <a:rPr lang="en-US" altLang="ko-KR" dirty="0"/>
              <a:t>3DMAX</a:t>
            </a:r>
          </a:p>
          <a:p>
            <a:r>
              <a:rPr lang="en-US" altLang="ko-KR" dirty="0" err="1"/>
              <a:t>zBrush</a:t>
            </a:r>
            <a:endParaRPr lang="en-US" altLang="ko-KR" dirty="0"/>
          </a:p>
          <a:p>
            <a:r>
              <a:rPr lang="ko-KR" altLang="en-US" dirty="0" err="1" smtClean="0"/>
              <a:t>바이브</a:t>
            </a:r>
            <a:r>
              <a:rPr lang="ko-KR" altLang="en-US" dirty="0" smtClean="0"/>
              <a:t>  스팀 </a:t>
            </a:r>
            <a:r>
              <a:rPr lang="en-US" altLang="ko-KR" dirty="0" smtClean="0"/>
              <a:t>VR SDK</a:t>
            </a:r>
          </a:p>
          <a:p>
            <a:r>
              <a:rPr lang="en-US" altLang="ko-KR" dirty="0" smtClean="0"/>
              <a:t>Window </a:t>
            </a:r>
            <a:r>
              <a:rPr lang="en-US" altLang="ko-KR" dirty="0"/>
              <a:t>7, </a:t>
            </a:r>
            <a:r>
              <a:rPr lang="en-US" altLang="ko-KR" dirty="0" smtClean="0"/>
              <a:t>10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35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7"/>
            <a:ext cx="7886700" cy="3203578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바이브</a:t>
            </a:r>
            <a:r>
              <a:rPr lang="ko-KR" altLang="en-US" dirty="0" smtClean="0"/>
              <a:t>  스팀 </a:t>
            </a:r>
            <a:r>
              <a:rPr lang="en-US" altLang="ko-KR" dirty="0" smtClean="0"/>
              <a:t>VR SDK</a:t>
            </a:r>
            <a:endParaRPr lang="en-US" altLang="ko-KR" dirty="0"/>
          </a:p>
          <a:p>
            <a:pPr lvl="1"/>
            <a:r>
              <a:rPr lang="ko-KR" altLang="en-US" sz="2000" dirty="0" err="1" smtClean="0"/>
              <a:t>바이브</a:t>
            </a:r>
            <a:r>
              <a:rPr lang="ko-KR" altLang="en-US" sz="2000" dirty="0" smtClean="0"/>
              <a:t> 컨트롤러를 사용하기 위해 </a:t>
            </a:r>
            <a:r>
              <a:rPr lang="en-US" altLang="ko-KR" sz="2000" dirty="0" smtClean="0"/>
              <a:t>SDK</a:t>
            </a:r>
            <a:r>
              <a:rPr lang="ko-KR" altLang="en-US" sz="2000" dirty="0" smtClean="0"/>
              <a:t>를 이용하여 제작한다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클라이언트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AutoShape 4" descr="스팀vr에 대한 이미지 검색결과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08" y="3419281"/>
            <a:ext cx="4265396" cy="238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" y="3680943"/>
            <a:ext cx="430482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7"/>
            <a:ext cx="7886700" cy="320357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계층적 인공지능 개발</a:t>
            </a:r>
            <a:r>
              <a:rPr lang="en-US" altLang="ko-KR" sz="2000" dirty="0" smtClean="0"/>
              <a:t>			</a:t>
            </a:r>
          </a:p>
          <a:p>
            <a:pPr>
              <a:buNone/>
            </a:pPr>
            <a:r>
              <a:rPr lang="en-US" altLang="ko-KR" sz="2000" dirty="0" smtClean="0"/>
              <a:t>	</a:t>
            </a:r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각 객체들의 상황에 맞는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목적을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ko-KR" altLang="en-US" sz="2000" dirty="0" smtClean="0"/>
              <a:t>찾아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 목적에 따른 행동을 하는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	</a:t>
            </a:r>
            <a:r>
              <a:rPr lang="ko-KR" altLang="en-US" sz="2000" dirty="0" smtClean="0"/>
              <a:t>인공지능을 만든다</a:t>
            </a:r>
            <a:r>
              <a:rPr lang="en-US" altLang="ko-KR" sz="2000" dirty="0" smtClean="0"/>
              <a:t>							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</a:p>
          <a:p>
            <a:pPr>
              <a:buNone/>
            </a:pPr>
            <a:r>
              <a:rPr lang="en-US" altLang="ko-KR" sz="2000" dirty="0" smtClean="0"/>
              <a:t>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클라이언트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3" name="Picture 3" descr="C:\Users\2011182032\Pictures\인공지능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0375" y="1751542"/>
            <a:ext cx="3111759" cy="4424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7"/>
            <a:ext cx="7886700" cy="3203578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맵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err="1" smtClean="0"/>
              <a:t>맵의</a:t>
            </a:r>
            <a:r>
              <a:rPr lang="ko-KR" altLang="en-US" sz="2000" dirty="0" smtClean="0"/>
              <a:t> 전반적인 디자인 및 오브젝트 제작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서브 모델링으로 </a:t>
            </a:r>
            <a:r>
              <a:rPr lang="ko-KR" altLang="en-US" sz="2000" dirty="0" err="1" smtClean="0"/>
              <a:t>맵에</a:t>
            </a:r>
            <a:r>
              <a:rPr lang="ko-KR" altLang="en-US" sz="2000" dirty="0" smtClean="0"/>
              <a:t> 들어가는 기본 오브젝트 모델링 제작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dirty="0" err="1" smtClean="0"/>
              <a:t>기믹을</a:t>
            </a:r>
            <a:r>
              <a:rPr lang="ko-KR" altLang="en-US" dirty="0" smtClean="0"/>
              <a:t> 활용한 게임 진행 구현</a:t>
            </a:r>
            <a:endParaRPr lang="en-US" altLang="ko-KR" dirty="0" smtClean="0"/>
          </a:p>
          <a:p>
            <a:endParaRPr lang="en-US" altLang="ko-KR" dirty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클라이언트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목차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815524" y="1720793"/>
            <a:ext cx="1757172" cy="2014596"/>
            <a:chOff x="1042665" y="2524798"/>
            <a:chExt cx="1757172" cy="2014596"/>
          </a:xfrm>
        </p:grpSpPr>
        <p:sp>
          <p:nvSpPr>
            <p:cNvPr id="89" name="타원 88"/>
            <p:cNvSpPr/>
            <p:nvPr/>
          </p:nvSpPr>
          <p:spPr>
            <a:xfrm>
              <a:off x="1042665" y="2770341"/>
              <a:ext cx="1757172" cy="176905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32207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1</a:t>
              </a:r>
              <a:endParaRPr lang="ko-KR" altLang="en-US" sz="4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99678" y="3454405"/>
              <a:ext cx="158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연구목적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301208" y="1720793"/>
            <a:ext cx="1863101" cy="2024987"/>
            <a:chOff x="4772211" y="2514407"/>
            <a:chExt cx="1863101" cy="2024987"/>
          </a:xfrm>
        </p:grpSpPr>
        <p:sp>
          <p:nvSpPr>
            <p:cNvPr id="93" name="타원 92"/>
            <p:cNvSpPr/>
            <p:nvPr/>
          </p:nvSpPr>
          <p:spPr>
            <a:xfrm>
              <a:off x="4811255" y="2770341"/>
              <a:ext cx="1760649" cy="1769053"/>
            </a:xfrm>
            <a:prstGeom prst="ellipse">
              <a:avLst/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65751" y="2514407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3</a:t>
              </a:r>
              <a:endParaRPr lang="ko-KR" altLang="en-US" sz="4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772211" y="3342271"/>
              <a:ext cx="1863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타 게임과의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비교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535505" y="1720793"/>
            <a:ext cx="1863101" cy="2014596"/>
            <a:chOff x="2843127" y="2524798"/>
            <a:chExt cx="1863101" cy="2014596"/>
          </a:xfrm>
        </p:grpSpPr>
        <p:sp>
          <p:nvSpPr>
            <p:cNvPr id="97" name="타원 96"/>
            <p:cNvSpPr/>
            <p:nvPr/>
          </p:nvSpPr>
          <p:spPr>
            <a:xfrm>
              <a:off x="2917545" y="2770341"/>
              <a:ext cx="1760649" cy="1769053"/>
            </a:xfrm>
            <a:prstGeom prst="ellipse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96823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2</a:t>
              </a:r>
              <a:endParaRPr lang="ko-KR" altLang="en-US" sz="4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43127" y="3493064"/>
              <a:ext cx="1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게임소개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3965" y="3830609"/>
            <a:ext cx="1863101" cy="2014596"/>
            <a:chOff x="6678272" y="2524798"/>
            <a:chExt cx="1863101" cy="2014596"/>
          </a:xfrm>
        </p:grpSpPr>
        <p:sp>
          <p:nvSpPr>
            <p:cNvPr id="101" name="타원 100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4</a:t>
              </a:r>
              <a:endParaRPr lang="ko-KR" altLang="en-US" sz="4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78272" y="3524117"/>
              <a:ext cx="1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게임특징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609923" y="3830609"/>
            <a:ext cx="1863101" cy="2014596"/>
            <a:chOff x="6678272" y="2524798"/>
            <a:chExt cx="1863101" cy="2014596"/>
          </a:xfrm>
        </p:grpSpPr>
        <p:sp>
          <p:nvSpPr>
            <p:cNvPr id="105" name="타원 104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5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678272" y="3251157"/>
              <a:ext cx="1863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개발환경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및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기술적 요소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40252" y="3830609"/>
            <a:ext cx="1863101" cy="2014596"/>
            <a:chOff x="6678272" y="2524798"/>
            <a:chExt cx="1863101" cy="2014596"/>
          </a:xfrm>
        </p:grpSpPr>
        <p:sp>
          <p:nvSpPr>
            <p:cNvPr id="28" name="타원 27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6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78272" y="3251157"/>
              <a:ext cx="1863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역할분담</a:t>
              </a:r>
              <a:endParaRPr lang="en-US" altLang="ko-KR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및 </a:t>
              </a:r>
              <a:endParaRPr lang="en-US" altLang="ko-KR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개발일정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7"/>
            <a:ext cx="7886700" cy="3203578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셰이더</a:t>
            </a:r>
            <a:r>
              <a:rPr lang="ko-KR" altLang="en-US" dirty="0" smtClean="0"/>
              <a:t> 적용 및 최적화</a:t>
            </a:r>
            <a:endParaRPr lang="en-US" altLang="ko-KR" sz="3200" dirty="0" smtClean="0"/>
          </a:p>
          <a:p>
            <a:pPr>
              <a:buNone/>
            </a:pPr>
            <a:r>
              <a:rPr lang="ko-KR" altLang="en-US" sz="2000" dirty="0" smtClean="0"/>
              <a:t>     </a:t>
            </a:r>
            <a:r>
              <a:rPr lang="ko-KR" altLang="en-US" sz="2000" dirty="0" err="1" smtClean="0"/>
              <a:t>카툰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렌더링을</a:t>
            </a:r>
            <a:r>
              <a:rPr lang="ko-KR" altLang="en-US" sz="2000" dirty="0" smtClean="0"/>
              <a:t>  </a:t>
            </a:r>
            <a:r>
              <a:rPr lang="ko-KR" altLang="en-US" sz="2000" dirty="0" err="1" smtClean="0"/>
              <a:t>만들기위한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Toon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Shader</a:t>
            </a:r>
            <a:r>
              <a:rPr lang="ko-KR" altLang="en-US" sz="2000" dirty="0" smtClean="0"/>
              <a:t>를 이용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 최적화를 위해 툰 </a:t>
            </a:r>
            <a:r>
              <a:rPr lang="ko-KR" altLang="en-US" sz="2000" dirty="0" err="1" smtClean="0"/>
              <a:t>셰이더를</a:t>
            </a:r>
            <a:r>
              <a:rPr lang="ko-KR" altLang="en-US" sz="2000" dirty="0" smtClean="0"/>
              <a:t> 제작</a:t>
            </a:r>
            <a:r>
              <a:rPr lang="en-US" altLang="ko-KR" sz="2000" dirty="0" smtClean="0"/>
              <a:t>			</a:t>
            </a:r>
          </a:p>
          <a:p>
            <a:pPr>
              <a:buNone/>
            </a:pPr>
            <a:r>
              <a:rPr lang="en-US" altLang="ko-KR" sz="2000" dirty="0" smtClean="0"/>
              <a:t>							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</a:t>
            </a:r>
          </a:p>
          <a:p>
            <a:pPr>
              <a:buNone/>
            </a:pPr>
            <a:r>
              <a:rPr lang="en-US" altLang="ko-KR" sz="2000" dirty="0" smtClean="0"/>
              <a:t>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클라이언트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27" name="Picture 3" descr="C:\Users\admin\Documents\oCam\캡처_2017_01_10_23_14_19_55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0364" y="3323302"/>
            <a:ext cx="6986281" cy="2295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6"/>
            <a:ext cx="7886700" cy="359354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네트워크 </a:t>
            </a:r>
            <a:r>
              <a:rPr lang="ko-KR" altLang="en-US" dirty="0"/>
              <a:t>매니저 </a:t>
            </a:r>
            <a:r>
              <a:rPr lang="ko-KR" altLang="en-US" dirty="0" smtClean="0"/>
              <a:t>컴포넌트 활용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dirty="0" smtClean="0"/>
              <a:t>대기실 구성</a:t>
            </a:r>
            <a:endParaRPr lang="en-US" altLang="ko-KR" dirty="0"/>
          </a:p>
          <a:p>
            <a:pPr lvl="2">
              <a:buFont typeface="Calibri" pitchFamily="34" charset="0"/>
              <a:buChar char="−"/>
            </a:pPr>
            <a:r>
              <a:rPr lang="en-US" altLang="ko-KR" dirty="0" smtClean="0"/>
              <a:t>Network Lobby Manager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Player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2">
              <a:buFont typeface="Calibri" pitchFamily="34" charset="0"/>
              <a:buChar char="−"/>
            </a:pPr>
            <a:r>
              <a:rPr lang="en-US" altLang="ko-KR" dirty="0" smtClean="0"/>
              <a:t>Network Identity</a:t>
            </a:r>
            <a:r>
              <a:rPr lang="ko-KR" altLang="en-US" dirty="0" smtClean="0"/>
              <a:t>를 통한 플레이어 고유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dirty="0" smtClean="0"/>
              <a:t>게임 데이터 동기화</a:t>
            </a:r>
            <a:endParaRPr lang="en-US" altLang="ko-KR" dirty="0" smtClean="0"/>
          </a:p>
          <a:p>
            <a:pPr lvl="2">
              <a:buFont typeface="Calibri" pitchFamily="34" charset="0"/>
              <a:buChar char="−"/>
            </a:pPr>
            <a:r>
              <a:rPr lang="en-US" altLang="ko-KR" dirty="0" smtClean="0"/>
              <a:t>Network Manager</a:t>
            </a:r>
            <a:r>
              <a:rPr lang="ko-KR" altLang="en-US" dirty="0" smtClean="0"/>
              <a:t>를 통한 네트워크 환경 관리</a:t>
            </a:r>
            <a:endParaRPr lang="en-US" altLang="ko-KR" dirty="0" smtClean="0"/>
          </a:p>
          <a:p>
            <a:pPr lvl="2">
              <a:buFont typeface="Calibri" pitchFamily="34" charset="0"/>
              <a:buChar char="−"/>
            </a:pPr>
            <a:r>
              <a:rPr lang="en-US" altLang="ko-KR" dirty="0" err="1"/>
              <a:t>SyncVars</a:t>
            </a:r>
            <a:r>
              <a:rPr lang="en-US" altLang="ko-KR" dirty="0"/>
              <a:t>, </a:t>
            </a:r>
            <a:r>
              <a:rPr lang="en-US" altLang="ko-KR" dirty="0" err="1"/>
              <a:t>SyncLists</a:t>
            </a:r>
            <a:r>
              <a:rPr lang="en-US" altLang="ko-KR" dirty="0"/>
              <a:t>, Custom Serialization Function</a:t>
            </a:r>
            <a:r>
              <a:rPr lang="ko-KR" altLang="en-US" dirty="0"/>
              <a:t>을 활용한 동기화 처리</a:t>
            </a:r>
            <a:endParaRPr lang="en-US" altLang="ko-KR" dirty="0"/>
          </a:p>
          <a:p>
            <a:pPr lvl="2">
              <a:buFont typeface="Calibri" pitchFamily="34" charset="0"/>
              <a:buChar char="−"/>
            </a:pP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서버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6"/>
            <a:ext cx="7886700" cy="359354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대사</a:t>
            </a:r>
            <a:r>
              <a:rPr lang="en-US" altLang="ko-KR" dirty="0" smtClean="0"/>
              <a:t>DB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스키마 제작</a:t>
            </a:r>
            <a:endParaRPr lang="en-US" altLang="ko-KR" dirty="0" smtClean="0"/>
          </a:p>
          <a:p>
            <a:pPr lvl="2">
              <a:buFont typeface="Calibri" pitchFamily="34" charset="0"/>
              <a:buChar char="−"/>
            </a:pP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트리거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대사내용</a:t>
            </a:r>
            <a:endParaRPr lang="en-US" altLang="ko-KR" dirty="0" smtClean="0"/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dirty="0" err="1" smtClean="0"/>
              <a:t>유니티</a:t>
            </a:r>
            <a:r>
              <a:rPr lang="en-US" altLang="ko-KR" dirty="0" smtClean="0"/>
              <a:t>(C#)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lvl="2">
              <a:buFont typeface="Calibri" pitchFamily="34" charset="0"/>
              <a:buChar char="−"/>
            </a:pPr>
            <a:r>
              <a:rPr lang="en-US" altLang="ko-KR" dirty="0" err="1" smtClean="0"/>
              <a:t>Mysql.Data.dll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 후 </a:t>
            </a:r>
            <a:r>
              <a:rPr lang="en-US" altLang="ko-KR" dirty="0" err="1" smtClean="0"/>
              <a:t>AD0.NET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MySqlConnection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MySqlCommand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MysqlDataReader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활용하여 관리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서버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0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648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31043" y="1965273"/>
            <a:ext cx="7955757" cy="40397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3300" dirty="0"/>
              <a:t>Low Polygon</a:t>
            </a:r>
            <a:r>
              <a:rPr lang="ko-KR" altLang="ko-KR" sz="3300" dirty="0"/>
              <a:t>으로 </a:t>
            </a:r>
            <a:r>
              <a:rPr lang="ko-KR" altLang="ko-KR" sz="3300" dirty="0" smtClean="0"/>
              <a:t>제작</a:t>
            </a:r>
            <a:endParaRPr lang="ko-KR" altLang="ko-KR" dirty="0"/>
          </a:p>
          <a:p>
            <a:pPr>
              <a:lnSpc>
                <a:spcPct val="170000"/>
              </a:lnSpc>
            </a:pPr>
            <a:r>
              <a:rPr lang="en-US" altLang="ko-KR" sz="3300" dirty="0"/>
              <a:t>Why? </a:t>
            </a:r>
            <a:endParaRPr lang="ko-KR" altLang="ko-KR" sz="3300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게임에서 리소스 관리는 중요한 부분</a:t>
            </a:r>
            <a:r>
              <a:rPr lang="en-US" altLang="ko-KR" dirty="0"/>
              <a:t>, VR</a:t>
            </a:r>
            <a:r>
              <a:rPr lang="ko-KR" altLang="ko-KR" dirty="0"/>
              <a:t>에서 </a:t>
            </a:r>
            <a:r>
              <a:rPr lang="ko-KR" altLang="ko-KR" dirty="0" err="1" smtClean="0"/>
              <a:t>원할한</a:t>
            </a:r>
            <a:r>
              <a:rPr lang="ko-KR" altLang="ko-KR" dirty="0" smtClean="0"/>
              <a:t> </a:t>
            </a:r>
            <a:r>
              <a:rPr lang="ko-KR" altLang="ko-KR" dirty="0"/>
              <a:t>프레임 유지를 위해서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그 </a:t>
            </a:r>
            <a:r>
              <a:rPr lang="ko-KR" altLang="ko-KR" dirty="0"/>
              <a:t>부분이 더 부각됨</a:t>
            </a:r>
            <a:r>
              <a:rPr lang="en-US" altLang="ko-KR" dirty="0" smtClean="0"/>
              <a:t>.</a:t>
            </a:r>
            <a:endParaRPr lang="ko-KR" altLang="ko-KR" dirty="0"/>
          </a:p>
          <a:p>
            <a:pPr>
              <a:lnSpc>
                <a:spcPct val="170000"/>
              </a:lnSpc>
            </a:pPr>
            <a:r>
              <a:rPr lang="ko-KR" altLang="ko-KR" dirty="0"/>
              <a:t>다양한 </a:t>
            </a:r>
            <a:r>
              <a:rPr lang="ko-KR" altLang="ko-KR" dirty="0" err="1"/>
              <a:t>맵소스들</a:t>
            </a:r>
            <a:r>
              <a:rPr lang="en-US" altLang="ko-KR" dirty="0"/>
              <a:t>.</a:t>
            </a:r>
            <a:endParaRPr lang="ko-KR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/>
              <a:t>Ex) </a:t>
            </a:r>
            <a:r>
              <a:rPr lang="ko-KR" altLang="ko-KR" dirty="0" err="1"/>
              <a:t>디퓨즈맵</a:t>
            </a:r>
            <a:r>
              <a:rPr lang="en-US" altLang="ko-KR" dirty="0"/>
              <a:t>, </a:t>
            </a:r>
            <a:r>
              <a:rPr lang="ko-KR" altLang="ko-KR" dirty="0" err="1"/>
              <a:t>노멀맵</a:t>
            </a:r>
            <a:r>
              <a:rPr lang="en-US" altLang="ko-KR" dirty="0"/>
              <a:t>, </a:t>
            </a:r>
            <a:r>
              <a:rPr lang="ko-KR" altLang="ko-KR" dirty="0" err="1"/>
              <a:t>스팩큘러맵</a:t>
            </a:r>
            <a:r>
              <a:rPr lang="en-US" altLang="ko-KR" dirty="0"/>
              <a:t>, </a:t>
            </a:r>
            <a:r>
              <a:rPr lang="ko-KR" altLang="ko-KR" dirty="0" err="1"/>
              <a:t>알파맵</a:t>
            </a:r>
            <a:r>
              <a:rPr lang="ko-KR" altLang="ko-KR" dirty="0"/>
              <a:t> 등등</a:t>
            </a:r>
            <a:r>
              <a:rPr lang="en-US" altLang="ko-KR" dirty="0"/>
              <a:t>….</a:t>
            </a:r>
            <a:endParaRPr lang="ko-KR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/>
              <a:t>-&gt;</a:t>
            </a:r>
            <a:r>
              <a:rPr lang="ko-KR" altLang="ko-KR" dirty="0"/>
              <a:t>리소스 최소화를 위해서 모두 사용할 수 없음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/>
              <a:t>-&gt;</a:t>
            </a:r>
            <a:r>
              <a:rPr lang="ko-KR" altLang="ko-KR" dirty="0"/>
              <a:t>캐주얼 게임이므로 </a:t>
            </a:r>
            <a:r>
              <a:rPr lang="ko-KR" altLang="ko-KR" dirty="0" err="1"/>
              <a:t>극사실적인</a:t>
            </a:r>
            <a:r>
              <a:rPr lang="ko-KR" altLang="ko-KR" dirty="0"/>
              <a:t> 표현할 필요 없음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/>
              <a:t>-&gt;</a:t>
            </a:r>
            <a:r>
              <a:rPr lang="ko-KR" altLang="ko-KR" dirty="0" err="1"/>
              <a:t>손맵을</a:t>
            </a:r>
            <a:r>
              <a:rPr lang="ko-KR" altLang="ko-KR" dirty="0"/>
              <a:t> 활용하여 </a:t>
            </a:r>
            <a:r>
              <a:rPr lang="ko-KR" altLang="ko-KR" dirty="0" err="1"/>
              <a:t>맵소스</a:t>
            </a:r>
            <a:r>
              <a:rPr lang="ko-KR" altLang="ko-KR" dirty="0"/>
              <a:t> </a:t>
            </a:r>
            <a:r>
              <a:rPr lang="ko-KR" altLang="ko-KR" dirty="0" smtClean="0"/>
              <a:t>최소화</a:t>
            </a:r>
            <a:endParaRPr lang="ko-KR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그래픽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648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그래픽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3" name="그림 12" descr="C:\Users\secre\AppData\Local\Microsoft\Windows\INetCache\Content.Word\diffuse_filmmh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02" y="1846955"/>
            <a:ext cx="18002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567594" y="1843714"/>
            <a:ext cx="1542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ko-KR" dirty="0" err="1"/>
              <a:t>맵소스</a:t>
            </a:r>
            <a:r>
              <a:rPr lang="ko-KR" altLang="ko-KR" dirty="0"/>
              <a:t> 예시</a:t>
            </a:r>
            <a:r>
              <a:rPr lang="en-US" altLang="ko-KR" dirty="0"/>
              <a:t>)</a:t>
            </a:r>
            <a:endParaRPr lang="ko-KR" altLang="ko-KR" dirty="0"/>
          </a:p>
        </p:txBody>
      </p:sp>
      <p:pic>
        <p:nvPicPr>
          <p:cNvPr id="1026" name="Picture 2" descr="normal_filmmh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3" y="1843714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real_02_filmmh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2" y="3688124"/>
            <a:ext cx="46958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spe_filmmh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41" y="1843713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61307" y="5850299"/>
            <a:ext cx="559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ko-KR" sz="1400" dirty="0"/>
              <a:t>출처</a:t>
            </a:r>
            <a:r>
              <a:rPr lang="en-US" altLang="ko-KR" sz="1400" dirty="0"/>
              <a:t>. </a:t>
            </a:r>
            <a:r>
              <a:rPr lang="en-US" altLang="ko-KR" sz="1400" u="sng" dirty="0">
                <a:hlinkClick r:id="rId7"/>
              </a:rPr>
              <a:t>http://</a:t>
            </a:r>
            <a:r>
              <a:rPr lang="en-US" altLang="ko-KR" sz="1400" u="sng" dirty="0" err="1">
                <a:hlinkClick r:id="rId7"/>
              </a:rPr>
              <a:t>m.blog.naver.com</a:t>
            </a:r>
            <a:r>
              <a:rPr lang="en-US" altLang="ko-KR" sz="1400" u="sng" dirty="0">
                <a:hlinkClick r:id="rId7"/>
              </a:rPr>
              <a:t>/</a:t>
            </a:r>
            <a:r>
              <a:rPr lang="en-US" altLang="ko-KR" sz="1400" u="sng" dirty="0" err="1">
                <a:hlinkClick r:id="rId7"/>
              </a:rPr>
              <a:t>filmmhs</a:t>
            </a:r>
            <a:r>
              <a:rPr lang="en-US" altLang="ko-KR" sz="1400" u="sng" dirty="0">
                <a:hlinkClick r:id="rId7"/>
              </a:rPr>
              <a:t>/80093930195</a:t>
            </a:r>
            <a:r>
              <a:rPr lang="en-US" altLang="ko-KR" sz="1400" dirty="0"/>
              <a:t>. </a:t>
            </a:r>
            <a:r>
              <a:rPr lang="ko-KR" altLang="ko-KR" sz="1400" dirty="0" err="1"/>
              <a:t>쁘리끄리</a:t>
            </a:r>
            <a:r>
              <a:rPr lang="ko-KR" altLang="ko-KR" sz="1400" dirty="0"/>
              <a:t> </a:t>
            </a:r>
            <a:r>
              <a:rPr lang="ko-KR" altLang="ko-KR" sz="1400" dirty="0" err="1"/>
              <a:t>블로그</a:t>
            </a:r>
            <a:r>
              <a:rPr lang="en-US" altLang="ko-KR" sz="1400" dirty="0"/>
              <a:t>)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661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648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그래픽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2174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ko-KR" dirty="0" err="1"/>
              <a:t>손맵이란</a:t>
            </a:r>
            <a:r>
              <a:rPr lang="en-US" altLang="ko-KR" dirty="0"/>
              <a:t>?</a:t>
            </a:r>
            <a:endParaRPr lang="ko-KR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ko-KR" dirty="0" err="1"/>
              <a:t>포토샵</a:t>
            </a:r>
            <a:r>
              <a:rPr lang="ko-KR" altLang="ko-KR" dirty="0"/>
              <a:t> 같은 픽셀 페인팅 기반의 그래픽 툴을 이용하여 </a:t>
            </a:r>
            <a:r>
              <a:rPr lang="ko-KR" altLang="ko-KR" dirty="0" err="1"/>
              <a:t>텍스쳐를</a:t>
            </a:r>
            <a:r>
              <a:rPr lang="ko-KR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제작하는 스타일</a:t>
            </a:r>
            <a:endParaRPr lang="ko-KR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948528" y="304303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ko-KR" dirty="0" err="1"/>
              <a:t>손맵예시</a:t>
            </a:r>
            <a:r>
              <a:rPr lang="en-US" altLang="ko-KR" dirty="0"/>
              <a:t>)</a:t>
            </a:r>
            <a:endParaRPr lang="ko-KR" altLang="ko-KR" dirty="0"/>
          </a:p>
        </p:txBody>
      </p:sp>
      <p:pic>
        <p:nvPicPr>
          <p:cNvPr id="3087" name="Picture 15" descr="bandicam 2016-12-31 22-28-44-77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61" y="3429000"/>
            <a:ext cx="18002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그림 31" descr="C:\Users\secre\AppData\Local\Microsoft\Windows\INetCache\Content.Word\bandicam 2016-12-31 22-28-38-946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38" y="3429000"/>
            <a:ext cx="1799590" cy="182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 descr="C:\Users\secre\AppData\Local\Microsoft\Windows\INetCache\Content.Word\bandicam 2016-12-31 22-28-53-869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57" y="3412362"/>
            <a:ext cx="18002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1006361" y="5359737"/>
            <a:ext cx="2986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ko-KR" sz="1400" dirty="0"/>
              <a:t>출처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Artstation</a:t>
            </a:r>
            <a:r>
              <a:rPr lang="en-US" altLang="ko-KR" sz="1400" dirty="0"/>
              <a:t>. Art by </a:t>
            </a:r>
            <a:r>
              <a:rPr lang="en-US" altLang="ko-KR" sz="1400" dirty="0" err="1"/>
              <a:t>justin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meisse</a:t>
            </a:r>
            <a:r>
              <a:rPr lang="en-US" altLang="ko-KR" sz="1400" dirty="0"/>
              <a:t>)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661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6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역할분담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</a:t>
            </a:r>
            <a:r>
              <a:rPr lang="ko-KR" altLang="en-US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개발일정</a:t>
            </a:r>
            <a:endParaRPr kumimoji="0" lang="ko-KR" altLang="en-US" sz="3000" b="1" i="0" u="none" strike="noStrike" kern="1200" cap="none" spc="0" normalizeH="0" baseline="300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6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역할분담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개발일정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역할분담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11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123124"/>
              </p:ext>
            </p:extLst>
          </p:nvPr>
        </p:nvGraphicFramePr>
        <p:xfrm>
          <a:off x="628650" y="1825625"/>
          <a:ext cx="8159845" cy="388843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35928"/>
                <a:gridCol w="5923917"/>
              </a:tblGrid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 smtClean="0"/>
                        <a:t>유승현</a:t>
                      </a:r>
                      <a:endParaRPr lang="ko-KR" altLang="en-US" sz="2800" b="1" dirty="0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atin typeface="+mn-ea"/>
                          <a:ea typeface="+mn-ea"/>
                        </a:rPr>
                        <a:t>네트워크 </a:t>
                      </a:r>
                      <a:r>
                        <a:rPr lang="ko-KR" altLang="en-US" sz="2000" b="0" dirty="0" err="1" smtClean="0">
                          <a:latin typeface="+mn-ea"/>
                          <a:ea typeface="+mn-ea"/>
                        </a:rPr>
                        <a:t>프레임워크</a:t>
                      </a:r>
                      <a:r>
                        <a:rPr lang="en-US" altLang="ko-KR" sz="20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b="0" dirty="0" smtClean="0">
                          <a:latin typeface="+mn-ea"/>
                          <a:ea typeface="+mn-ea"/>
                        </a:rPr>
                        <a:t>사운드</a:t>
                      </a:r>
                      <a:r>
                        <a:rPr lang="en-US" altLang="ko-KR" sz="2000" b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2000" b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0" baseline="0" dirty="0" smtClean="0">
                          <a:latin typeface="+mn-ea"/>
                          <a:ea typeface="+mn-ea"/>
                        </a:rPr>
                        <a:t>텍스트</a:t>
                      </a:r>
                      <a:r>
                        <a:rPr lang="en-US" altLang="ko-KR" sz="2000" b="0" baseline="0" dirty="0" smtClean="0">
                          <a:latin typeface="+mn-ea"/>
                          <a:ea typeface="+mn-ea"/>
                        </a:rPr>
                        <a:t>, UI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/>
                        <a:t>김원호</a:t>
                      </a:r>
                      <a:endParaRPr lang="ko-KR" altLang="en-US" sz="2800" b="1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클라이언트 </a:t>
                      </a:r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프레임워크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AI, 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카메라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/>
                        <a:t>전상훈</a:t>
                      </a:r>
                      <a:endParaRPr lang="ko-KR" altLang="en-US" sz="2800" b="1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클라이언트 </a:t>
                      </a:r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프레임워크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기믹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 제작</a:t>
                      </a:r>
                      <a:r>
                        <a:rPr lang="ko-KR" altLang="en-US" sz="2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맵툴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오브젝트 모델링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/>
                        <a:t>신원섭</a:t>
                      </a:r>
                      <a:endParaRPr lang="ko-KR" altLang="en-US" sz="2800" b="1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캐릭터 모델링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맵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 소스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6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역할분담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</a:t>
            </a:r>
            <a:r>
              <a:rPr lang="ko-KR" altLang="en-US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개발일정</a:t>
            </a:r>
            <a:endParaRPr kumimoji="0" lang="ko-KR" altLang="en-US" sz="3000" b="1" i="0" u="none" strike="noStrike" kern="1200" cap="none" spc="0" normalizeH="0" baseline="300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6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역할분담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개발일정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개발일정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6970"/>
            <a:ext cx="8229600" cy="3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5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066502" y="2177681"/>
            <a:ext cx="5243522" cy="138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Sandoll 너랑나랑 03 Bold" pitchFamily="34" charset="-127"/>
                <a:cs typeface="+mj-cs"/>
              </a:rPr>
              <a:t>Thank you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Sandoll 너랑나랑 03 Bold" pitchFamily="34" charset="-127"/>
              <a:cs typeface="+mj-cs"/>
            </a:endParaRPr>
          </a:p>
        </p:txBody>
      </p:sp>
      <p:cxnSp>
        <p:nvCxnSpPr>
          <p:cNvPr id="11" name="구부러진 연결선 23"/>
          <p:cNvCxnSpPr/>
          <p:nvPr/>
        </p:nvCxnSpPr>
        <p:spPr>
          <a:xfrm>
            <a:off x="3357554" y="214311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23"/>
          <p:cNvCxnSpPr/>
          <p:nvPr/>
        </p:nvCxnSpPr>
        <p:spPr>
          <a:xfrm>
            <a:off x="3357554" y="392906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1</a:t>
            </a:r>
            <a:r>
              <a:rPr kumimoji="0" lang="en-US" altLang="ko-KR" sz="4400" b="1" i="0" u="none" strike="noStrike" kern="1200" cap="none" spc="0" normalizeH="0" baseline="3000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ST</a:t>
            </a:r>
            <a:r>
              <a:rPr kumimoji="0" lang="en-US" altLang="ko-KR" sz="4400" b="1" i="0" u="none" strike="noStrike" kern="1200" cap="none" spc="0" normalizeH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연구목적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5" y="1639709"/>
            <a:ext cx="8088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최근 </a:t>
            </a:r>
            <a:r>
              <a:rPr lang="ko-KR" altLang="en-US" sz="2400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주목받고</a:t>
            </a:r>
            <a:r>
              <a:rPr lang="ko-KR" altLang="en-US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있는 </a:t>
            </a:r>
            <a:r>
              <a:rPr lang="en-US" altLang="ko-KR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VR</a:t>
            </a:r>
            <a:r>
              <a:rPr lang="ko-KR" altLang="en-US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게임을 만들기 위해 현재 대중화 되어있는 </a:t>
            </a:r>
            <a:r>
              <a:rPr lang="ko-KR" altLang="en-US" sz="2400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유니티</a:t>
            </a:r>
            <a:r>
              <a:rPr lang="ko-KR" altLang="en-US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엔진을 기반으로 구현</a:t>
            </a:r>
            <a:endParaRPr lang="ko-KR" altLang="en-US" sz="2400" b="1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r>
              <a:rPr lang="en-US" altLang="ko-KR" sz="2000" b="1" baseline="30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ST</a:t>
            </a:r>
            <a:r>
              <a:rPr lang="en-US" altLang="ko-KR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연구목적</a:t>
            </a:r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5995" y="2928874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n-ea"/>
              </a:rPr>
              <a:t>클라이언트</a:t>
            </a:r>
            <a:endParaRPr lang="en-US" altLang="ko-KR" sz="2400" dirty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AI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오브젝트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카메라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n-ea"/>
              </a:rPr>
              <a:t>서버</a:t>
            </a:r>
            <a:endParaRPr lang="en-US" altLang="ko-KR" sz="2400" dirty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다중 접속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플레이어 </a:t>
            </a:r>
            <a:r>
              <a:rPr lang="ko-KR" altLang="en-US" sz="2000" dirty="0" err="1" smtClean="0">
                <a:latin typeface="+mn-ea"/>
              </a:rPr>
              <a:t>매칭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DB</a:t>
            </a:r>
            <a:r>
              <a:rPr lang="ko-KR" altLang="en-US" sz="2000" dirty="0" smtClean="0">
                <a:latin typeface="+mn-ea"/>
              </a:rPr>
              <a:t>구축 후 게임 내 연동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n-ea"/>
              </a:rPr>
              <a:t>그래픽</a:t>
            </a:r>
            <a:endParaRPr lang="en-US" altLang="ko-KR" sz="2400" dirty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모델링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애니메이션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맵</a:t>
            </a:r>
            <a:r>
              <a:rPr lang="ko-KR" altLang="en-US" sz="2000" dirty="0" smtClean="0">
                <a:latin typeface="+mn-ea"/>
              </a:rPr>
              <a:t> 소스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2</a:t>
            </a:r>
            <a:r>
              <a:rPr lang="en-US" altLang="ko-KR" sz="4400" b="1" baseline="30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ND</a:t>
            </a:r>
            <a:r>
              <a:rPr kumimoji="0" lang="en-US" altLang="ko-KR" sz="4400" b="1" i="0" u="none" strike="noStrike" kern="1200" cap="none" spc="0" normalizeH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게임소</a:t>
            </a:r>
            <a:r>
              <a:rPr lang="ko-KR" altLang="en-US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sz="20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N</a:t>
            </a:r>
            <a:r>
              <a:rPr lang="en-US" altLang="ko-KR" sz="2000" b="1" baseline="30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게임소개</a:t>
            </a:r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5994" y="1609511"/>
            <a:ext cx="62951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장르 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400" dirty="0" smtClean="0">
                <a:latin typeface="+mn-ea"/>
              </a:rPr>
              <a:t>어드벤처 게임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플랫폼 </a:t>
            </a:r>
            <a:r>
              <a:rPr lang="en-US" altLang="ko-KR" sz="2400" dirty="0" smtClean="0">
                <a:latin typeface="+mn-ea"/>
              </a:rPr>
              <a:t>: PC &amp; </a:t>
            </a:r>
            <a:r>
              <a:rPr lang="ko-KR" altLang="en-US" sz="2400" dirty="0" err="1" smtClean="0"/>
              <a:t>바이브</a:t>
            </a:r>
            <a:r>
              <a:rPr lang="ko-KR" altLang="en-US" sz="2400" dirty="0" smtClean="0"/>
              <a:t>  스팀 </a:t>
            </a:r>
            <a:r>
              <a:rPr lang="en-US" altLang="ko-KR" sz="2400" dirty="0" smtClean="0"/>
              <a:t>VR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시점 </a:t>
            </a:r>
            <a:r>
              <a:rPr lang="en-US" altLang="ko-KR" sz="2400" dirty="0" smtClean="0">
                <a:latin typeface="+mn-ea"/>
              </a:rPr>
              <a:t>: 3</a:t>
            </a:r>
            <a:r>
              <a:rPr lang="ko-KR" altLang="en-US" sz="2400" dirty="0" smtClean="0">
                <a:latin typeface="+mn-ea"/>
              </a:rPr>
              <a:t>인칭 시점</a:t>
            </a:r>
            <a:r>
              <a:rPr lang="en-US" altLang="ko-KR" sz="2400" dirty="0" smtClean="0">
                <a:latin typeface="+mn-ea"/>
              </a:rPr>
              <a:t>(back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view)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게임 플레이 방식 </a:t>
            </a:r>
            <a:r>
              <a:rPr lang="en-US" altLang="ko-KR" sz="2400" dirty="0" smtClean="0">
                <a:latin typeface="+mn-ea"/>
              </a:rPr>
              <a:t>: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5817" y="3727612"/>
            <a:ext cx="803161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err="1" smtClean="0"/>
              <a:t>싱글</a:t>
            </a:r>
            <a:r>
              <a:rPr lang="ko-KR" altLang="en-US" dirty="0" smtClean="0"/>
              <a:t> 플레이의 경우는 </a:t>
            </a:r>
            <a:r>
              <a:rPr lang="ko-KR" altLang="en-US" dirty="0"/>
              <a:t>캐릭터 </a:t>
            </a:r>
            <a:r>
              <a:rPr lang="en-US" altLang="ko-KR" dirty="0"/>
              <a:t>2</a:t>
            </a:r>
            <a:r>
              <a:rPr lang="ko-KR" altLang="en-US" dirty="0"/>
              <a:t>가지를 태그 버튼을 이용하여 둘 다 </a:t>
            </a:r>
            <a:r>
              <a:rPr lang="ko-KR" altLang="en-US" dirty="0" smtClean="0"/>
              <a:t>이용한다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멀티 플레이의 경우는 </a:t>
            </a:r>
            <a:r>
              <a:rPr lang="ko-KR" altLang="en-US" dirty="0"/>
              <a:t>캐릭터를 각각 하나씩 </a:t>
            </a:r>
            <a:r>
              <a:rPr lang="ko-KR" altLang="en-US" dirty="0" smtClean="0"/>
              <a:t>이용한다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플레이어는 </a:t>
            </a:r>
            <a:r>
              <a:rPr lang="ko-KR" altLang="en-US" dirty="0"/>
              <a:t>모든 통로를 지나서 보스에게 도달한다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진행 경로에 </a:t>
            </a:r>
            <a:r>
              <a:rPr lang="ko-KR" altLang="en-US" dirty="0"/>
              <a:t>있는 </a:t>
            </a:r>
            <a:r>
              <a:rPr lang="ko-KR" altLang="en-US" dirty="0" smtClean="0"/>
              <a:t>다양한 </a:t>
            </a:r>
            <a:r>
              <a:rPr lang="ko-KR" altLang="en-US" dirty="0" err="1" smtClean="0"/>
              <a:t>기믹을</a:t>
            </a:r>
            <a:r>
              <a:rPr lang="ko-KR" altLang="en-US" dirty="0" smtClean="0"/>
              <a:t> </a:t>
            </a:r>
            <a:r>
              <a:rPr lang="ko-KR" altLang="en-US" dirty="0"/>
              <a:t>컨트롤로 지나가거나 </a:t>
            </a:r>
            <a:r>
              <a:rPr lang="ko-KR" altLang="en-US" dirty="0" err="1" smtClean="0"/>
              <a:t>모션컨트롤러를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</a:t>
            </a:r>
            <a:r>
              <a:rPr lang="ko-KR" altLang="en-US" dirty="0" smtClean="0"/>
              <a:t>이용하여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캐릭터를 </a:t>
            </a:r>
            <a:r>
              <a:rPr lang="ko-KR" altLang="en-US" dirty="0" err="1"/>
              <a:t>도와준다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게임소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48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2</a:t>
            </a:r>
            <a:r>
              <a:rPr lang="en-US" altLang="ko-KR" sz="4400" b="1" baseline="30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ND</a:t>
            </a:r>
            <a:r>
              <a:rPr kumimoji="0" lang="en-US" altLang="ko-KR" sz="4400" b="1" i="0" u="none" strike="noStrike" kern="1200" cap="none" spc="0" normalizeH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게임소</a:t>
            </a:r>
            <a:r>
              <a:rPr lang="ko-KR" altLang="en-US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N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게임소개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게임의 흐름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3367" y="5235233"/>
            <a:ext cx="1550736" cy="612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배달의민족 주아" pitchFamily="18" charset="-127"/>
                <a:ea typeface="배달의민족 주아" pitchFamily="18" charset="-127"/>
              </a:rPr>
              <a:t>엔</a:t>
            </a:r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딩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47915" y="2634866"/>
            <a:ext cx="1550736" cy="612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매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칭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 및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캐릭터 선택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다이아몬드 7"/>
          <p:cNvSpPr/>
          <p:nvPr/>
        </p:nvSpPr>
        <p:spPr>
          <a:xfrm>
            <a:off x="432515" y="3599734"/>
            <a:ext cx="1378422" cy="100843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>
            <a:normAutofit/>
          </a:bodyPr>
          <a:lstStyle/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타이틀</a:t>
            </a:r>
            <a:endParaRPr lang="ko-KR" altLang="en-US" sz="1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다이아몬드 14"/>
          <p:cNvSpPr/>
          <p:nvPr/>
        </p:nvSpPr>
        <p:spPr>
          <a:xfrm>
            <a:off x="5806044" y="3599735"/>
            <a:ext cx="1378422" cy="100843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>
            <a:normAutofit/>
          </a:bodyPr>
          <a:lstStyle/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플레이</a:t>
            </a:r>
            <a:endParaRPr lang="ko-KR" altLang="en-US" sz="1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10" name="꺾인 연결선 9"/>
          <p:cNvCxnSpPr>
            <a:stCxn id="8" idx="0"/>
            <a:endCxn id="13" idx="0"/>
          </p:cNvCxnSpPr>
          <p:nvPr/>
        </p:nvCxnSpPr>
        <p:spPr>
          <a:xfrm rot="5400000" flipH="1" flipV="1">
            <a:off x="1740070" y="2016522"/>
            <a:ext cx="964868" cy="2201557"/>
          </a:xfrm>
          <a:prstGeom prst="bentConnector3">
            <a:avLst>
              <a:gd name="adj1" fmla="val 12369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37552" y="2045437"/>
            <a:ext cx="76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배달의민족 주아" pitchFamily="18" charset="-127"/>
                <a:ea typeface="배달의민족 주아" pitchFamily="18" charset="-127"/>
              </a:rPr>
              <a:t>멀티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17" name="직선 화살표 연결선 16"/>
          <p:cNvCxnSpPr>
            <a:stCxn id="13" idx="2"/>
            <a:endCxn id="53" idx="0"/>
          </p:cNvCxnSpPr>
          <p:nvPr/>
        </p:nvCxnSpPr>
        <p:spPr>
          <a:xfrm>
            <a:off x="3323283" y="3247242"/>
            <a:ext cx="4615" cy="546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7289" y="3715546"/>
            <a:ext cx="73697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싱글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2" name="꺾인 연결선 31"/>
          <p:cNvCxnSpPr>
            <a:stCxn id="12" idx="1"/>
            <a:endCxn id="8" idx="2"/>
          </p:cNvCxnSpPr>
          <p:nvPr/>
        </p:nvCxnSpPr>
        <p:spPr>
          <a:xfrm rot="10800000">
            <a:off x="1121727" y="4608165"/>
            <a:ext cx="2471641" cy="93325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15342" y="4982327"/>
            <a:ext cx="785651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클리어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8" name="꺾인 연결선 37"/>
          <p:cNvCxnSpPr>
            <a:stCxn id="15" idx="3"/>
            <a:endCxn id="47" idx="3"/>
          </p:cNvCxnSpPr>
          <p:nvPr/>
        </p:nvCxnSpPr>
        <p:spPr>
          <a:xfrm flipV="1">
            <a:off x="7184466" y="2941740"/>
            <a:ext cx="82029" cy="1162210"/>
          </a:xfrm>
          <a:prstGeom prst="bentConnector3">
            <a:avLst>
              <a:gd name="adj1" fmla="val 37868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28289" y="3320463"/>
            <a:ext cx="1302978" cy="404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게임 오버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15759" y="2635552"/>
            <a:ext cx="1550736" cy="612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세이브포인트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52530" y="3793444"/>
            <a:ext cx="1550736" cy="612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게임 시작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84" name="직선 화살표 연결선 83"/>
          <p:cNvCxnSpPr>
            <a:stCxn id="8" idx="3"/>
            <a:endCxn id="53" idx="1"/>
          </p:cNvCxnSpPr>
          <p:nvPr/>
        </p:nvCxnSpPr>
        <p:spPr>
          <a:xfrm flipV="1">
            <a:off x="1810937" y="4099632"/>
            <a:ext cx="741593" cy="4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53" idx="3"/>
            <a:endCxn id="15" idx="1"/>
          </p:cNvCxnSpPr>
          <p:nvPr/>
        </p:nvCxnSpPr>
        <p:spPr>
          <a:xfrm>
            <a:off x="4103266" y="4099632"/>
            <a:ext cx="1702778" cy="4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47" idx="2"/>
            <a:endCxn id="15" idx="0"/>
          </p:cNvCxnSpPr>
          <p:nvPr/>
        </p:nvCxnSpPr>
        <p:spPr>
          <a:xfrm>
            <a:off x="6491127" y="3247928"/>
            <a:ext cx="4128" cy="3518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5" idx="2"/>
            <a:endCxn id="12" idx="3"/>
          </p:cNvCxnSpPr>
          <p:nvPr/>
        </p:nvCxnSpPr>
        <p:spPr>
          <a:xfrm rot="5400000">
            <a:off x="5353051" y="4399217"/>
            <a:ext cx="933256" cy="13511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4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타 게임과의 비교</a:t>
            </a:r>
            <a:endParaRPr lang="ko-KR" altLang="en-US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타 게임과의 비교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41720"/>
              </p:ext>
            </p:extLst>
          </p:nvPr>
        </p:nvGraphicFramePr>
        <p:xfrm>
          <a:off x="663388" y="1958455"/>
          <a:ext cx="7646636" cy="329593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823318"/>
                <a:gridCol w="3823318"/>
              </a:tblGrid>
              <a:tr h="2838734">
                <a:tc>
                  <a:txBody>
                    <a:bodyPr/>
                    <a:lstStyle/>
                    <a:p>
                      <a:pPr algn="ctr"/>
                      <a:endParaRPr lang="en-US" altLang="ko-KR" sz="2400" b="1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2400" b="1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</a:tr>
              <a:tr h="36166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PlayStation</a:t>
                      </a:r>
                      <a:r>
                        <a:rPr lang="en-US" altLang="ko-KR" sz="2400" b="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 VR – </a:t>
                      </a:r>
                      <a:r>
                        <a:rPr lang="ko-KR" altLang="en-US" sz="2400" b="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로봇 </a:t>
                      </a:r>
                      <a:r>
                        <a:rPr lang="ko-KR" altLang="en-US" sz="2400" b="0" baseline="0" dirty="0" err="1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레스큐</a:t>
                      </a:r>
                      <a:r>
                        <a:rPr lang="en-US" altLang="ko-KR" sz="2400" b="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(Robots Rescue)</a:t>
                      </a:r>
                      <a:endParaRPr lang="en-US" altLang="ko-KR" sz="2400" b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2400" b="1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0" y="2248470"/>
            <a:ext cx="3575359" cy="21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8596" y="1417638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대상 게임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PS VR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–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로봇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레스큐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(Robots Rescue)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295" y="2251881"/>
            <a:ext cx="3610019" cy="212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4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타 게임과의 비교</a:t>
            </a:r>
            <a:endParaRPr lang="ko-KR" altLang="en-US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타 게임과의 비교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42795"/>
              </p:ext>
            </p:extLst>
          </p:nvPr>
        </p:nvGraphicFramePr>
        <p:xfrm>
          <a:off x="473121" y="2142698"/>
          <a:ext cx="8070378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5189"/>
                <a:gridCol w="4035189"/>
              </a:tblGrid>
              <a:tr h="464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공통점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차이점</a:t>
                      </a:r>
                      <a:endParaRPr lang="ko-KR" altLang="en-US" sz="2800" b="1" dirty="0"/>
                    </a:p>
                  </a:txBody>
                  <a:tcPr/>
                </a:tc>
              </a:tr>
              <a:tr h="1807058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2000" b="0" baseline="0" dirty="0" smtClean="0"/>
                        <a:t>캐릭터 뒤를 따라다니는 </a:t>
                      </a:r>
                      <a:r>
                        <a:rPr lang="en-US" altLang="ko-KR" sz="2000" b="1" baseline="0" dirty="0" smtClean="0"/>
                        <a:t>3</a:t>
                      </a:r>
                      <a:r>
                        <a:rPr lang="ko-KR" altLang="en-US" sz="2000" b="1" baseline="0" dirty="0" smtClean="0"/>
                        <a:t>인칭 카메라 </a:t>
                      </a:r>
                      <a:r>
                        <a:rPr lang="ko-KR" altLang="en-US" sz="2000" b="1" baseline="0" dirty="0" err="1" smtClean="0"/>
                        <a:t>뷰</a:t>
                      </a:r>
                      <a:endParaRPr lang="en-US" altLang="ko-KR" sz="2000" b="1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2000" b="1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2000" b="0" baseline="0" dirty="0" smtClean="0"/>
                        <a:t>플레이어</a:t>
                      </a:r>
                      <a:r>
                        <a:rPr lang="en-US" altLang="ko-KR" sz="2000" b="0" baseline="0" dirty="0" smtClean="0"/>
                        <a:t>(</a:t>
                      </a:r>
                      <a:r>
                        <a:rPr lang="ko-KR" altLang="en-US" sz="2000" b="0" baseline="0" dirty="0" smtClean="0"/>
                        <a:t>카메라</a:t>
                      </a:r>
                      <a:r>
                        <a:rPr lang="en-US" altLang="ko-KR" sz="2000" b="0" baseline="0" dirty="0" smtClean="0"/>
                        <a:t>)</a:t>
                      </a:r>
                      <a:r>
                        <a:rPr lang="ko-KR" altLang="en-US" sz="2000" b="0" baseline="0" dirty="0" smtClean="0"/>
                        <a:t>를 인식하는 캐릭터와의 </a:t>
                      </a:r>
                      <a:r>
                        <a:rPr lang="ko-KR" altLang="en-US" sz="2000" b="1" baseline="0" dirty="0" smtClean="0"/>
                        <a:t>소통</a:t>
                      </a:r>
                      <a:endParaRPr lang="en-US" altLang="ko-KR" sz="2000" b="1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2000" b="0" baseline="0" dirty="0" smtClean="0"/>
                        <a:t>두 개의 캐릭터와 플레이어간의 </a:t>
                      </a:r>
                      <a:endParaRPr lang="en-US" altLang="ko-KR" sz="2000" b="0" baseline="0" dirty="0" smtClean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2000" b="0" baseline="0" dirty="0" smtClean="0"/>
                        <a:t>      </a:t>
                      </a:r>
                      <a:r>
                        <a:rPr lang="ko-KR" altLang="en-US" sz="2000" b="1" baseline="0" dirty="0" smtClean="0">
                          <a:solidFill>
                            <a:srgbClr val="FF0000"/>
                          </a:solidFill>
                        </a:rPr>
                        <a:t>협동 게임 플레이</a:t>
                      </a:r>
                      <a:endParaRPr lang="en-US" altLang="ko-KR" sz="2000" b="1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2000" b="1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2000" b="0" baseline="0" dirty="0" err="1" smtClean="0"/>
                        <a:t>싱글</a:t>
                      </a:r>
                      <a:r>
                        <a:rPr lang="ko-KR" altLang="en-US" sz="2000" b="0" baseline="0" dirty="0" smtClean="0"/>
                        <a:t> 플레이의 경우 </a:t>
                      </a:r>
                      <a:r>
                        <a:rPr lang="ko-KR" altLang="en-US" sz="2000" b="1" baseline="0" dirty="0" smtClean="0">
                          <a:solidFill>
                            <a:srgbClr val="FF0000"/>
                          </a:solidFill>
                        </a:rPr>
                        <a:t>태그</a:t>
                      </a:r>
                      <a:r>
                        <a:rPr lang="ko-KR" altLang="en-US" sz="2000" b="0" baseline="0" dirty="0" smtClean="0"/>
                        <a:t>를 </a:t>
                      </a:r>
                      <a:endParaRPr lang="en-US" altLang="ko-KR" sz="2000" b="0" baseline="0" dirty="0" smtClean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2000" b="0" baseline="0" dirty="0" smtClean="0"/>
                        <a:t>      </a:t>
                      </a:r>
                      <a:r>
                        <a:rPr lang="ko-KR" altLang="en-US" sz="2000" b="0" baseline="0" dirty="0" smtClean="0"/>
                        <a:t>이용한 캐릭터 컨트롤</a:t>
                      </a:r>
                      <a:endParaRPr lang="en-US" altLang="ko-KR" sz="2000" b="0" baseline="0" dirty="0" smtClean="0"/>
                    </a:p>
                    <a:p>
                      <a:pPr marL="0" indent="0">
                        <a:buFontTx/>
                        <a:buNone/>
                      </a:pPr>
                      <a:endParaRPr lang="en-US" altLang="ko-KR" sz="2400" b="0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2000" b="0" baseline="0" dirty="0" smtClean="0"/>
                        <a:t>다양한 </a:t>
                      </a:r>
                      <a:r>
                        <a:rPr lang="ko-KR" altLang="en-US" sz="2000" b="1" baseline="0" dirty="0" err="1" smtClean="0">
                          <a:solidFill>
                            <a:srgbClr val="FF0000"/>
                          </a:solidFill>
                        </a:rPr>
                        <a:t>기믹</a:t>
                      </a:r>
                      <a:r>
                        <a:rPr lang="ko-KR" altLang="en-US" sz="2000" b="0" baseline="0" dirty="0" err="1" smtClean="0"/>
                        <a:t>을</a:t>
                      </a:r>
                      <a:r>
                        <a:rPr lang="ko-KR" altLang="en-US" sz="2000" b="0" baseline="0" dirty="0" smtClean="0"/>
                        <a:t> 지나가기 위한 주위 사물 활용</a:t>
                      </a:r>
                      <a:r>
                        <a:rPr lang="en-US" altLang="ko-KR" sz="2000" b="0" baseline="0" dirty="0" smtClean="0"/>
                        <a:t>(</a:t>
                      </a:r>
                      <a:r>
                        <a:rPr lang="ko-KR" altLang="en-US" sz="2000" b="0" baseline="0" dirty="0" smtClean="0"/>
                        <a:t>이용</a:t>
                      </a:r>
                      <a:r>
                        <a:rPr lang="en-US" altLang="ko-KR" sz="2000" b="0" baseline="0" dirty="0" smtClean="0"/>
                        <a:t>, </a:t>
                      </a:r>
                      <a:r>
                        <a:rPr lang="ko-KR" altLang="en-US" sz="2000" b="0" baseline="0" dirty="0" smtClean="0"/>
                        <a:t>제작 등</a:t>
                      </a:r>
                      <a:r>
                        <a:rPr lang="en-US" altLang="ko-KR" sz="2000" b="0" baseline="0" dirty="0" smtClean="0"/>
                        <a:t>)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8596" y="1417638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대상 게임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PS VR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–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로봇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레스큐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(Robots Rescue)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1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캐릭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27316"/>
              </p:ext>
            </p:extLst>
          </p:nvPr>
        </p:nvGraphicFramePr>
        <p:xfrm>
          <a:off x="1037230" y="1894541"/>
          <a:ext cx="7141258" cy="37874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70629"/>
                <a:gridCol w="357062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토끼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비버</a:t>
                      </a:r>
                      <a:endParaRPr lang="ko-KR" altLang="en-US"/>
                    </a:p>
                  </a:txBody>
                  <a:tcPr/>
                </a:tc>
              </a:tr>
              <a:tr h="2415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</a:tr>
              <a:tr h="215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</a:t>
                      </a:r>
                      <a:r>
                        <a:rPr lang="en-US" altLang="ko-KR" sz="1100" smtClean="0"/>
                        <a:t>1) </a:t>
                      </a:r>
                      <a:r>
                        <a:rPr lang="ko-KR" altLang="en-US" sz="1100" smtClean="0"/>
                        <a:t>만화 </a:t>
                      </a:r>
                      <a:r>
                        <a:rPr lang="ko-KR" altLang="en-US" sz="1100" err="1" smtClean="0"/>
                        <a:t>쥬얼펫의</a:t>
                      </a:r>
                      <a:r>
                        <a:rPr lang="ko-KR" altLang="en-US" sz="1100" smtClean="0"/>
                        <a:t> 루비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</a:t>
                      </a:r>
                      <a:r>
                        <a:rPr lang="en-US" altLang="ko-KR" sz="1100" smtClean="0"/>
                        <a:t>2) </a:t>
                      </a:r>
                      <a:r>
                        <a:rPr lang="en-US" altLang="ko-KR" sz="1100" err="1" smtClean="0">
                          <a:effectLst/>
                          <a:latin typeface="+mn-ea"/>
                          <a:ea typeface="+mn-ea"/>
                        </a:rPr>
                        <a:t>Julien</a:t>
                      </a:r>
                      <a:r>
                        <a:rPr lang="en-US" altLang="ko-KR" sz="110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err="1" smtClean="0">
                          <a:effectLst/>
                          <a:latin typeface="+mn-ea"/>
                          <a:ea typeface="+mn-ea"/>
                        </a:rPr>
                        <a:t>Tromeur</a:t>
                      </a:r>
                      <a:r>
                        <a:rPr lang="ko-KR" altLang="en-US" sz="1100" smtClean="0">
                          <a:effectLst/>
                        </a:rPr>
                        <a:t>아티스트의</a:t>
                      </a:r>
                      <a:r>
                        <a:rPr lang="ko-KR" altLang="en-US" sz="1100" smtClean="0"/>
                        <a:t> 비버</a:t>
                      </a:r>
                      <a:endParaRPr lang="ko-KR" alt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높은 점프력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빠른 이동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치료기술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물건제작</a:t>
                      </a:r>
                      <a:r>
                        <a:rPr lang="en-US" altLang="ko-KR" smtClean="0"/>
                        <a:t>,</a:t>
                      </a:r>
                      <a:r>
                        <a:rPr lang="en-US" altLang="ko-KR" baseline="0" smtClean="0"/>
                        <a:t> </a:t>
                      </a:r>
                      <a:r>
                        <a:rPr lang="ko-KR" altLang="en-US" baseline="0" smtClean="0"/>
                        <a:t>재료수급</a:t>
                      </a:r>
                      <a:r>
                        <a:rPr lang="en-US" altLang="ko-KR" baseline="0" smtClean="0"/>
                        <a:t>(</a:t>
                      </a:r>
                      <a:r>
                        <a:rPr lang="ko-KR" altLang="en-US" baseline="0" smtClean="0"/>
                        <a:t>나무</a:t>
                      </a:r>
                      <a:r>
                        <a:rPr lang="en-US" altLang="ko-KR" baseline="0" smtClean="0"/>
                        <a:t>), </a:t>
                      </a:r>
                      <a:r>
                        <a:rPr lang="ko-KR" altLang="en-US" smtClean="0"/>
                        <a:t>수영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캐릭터의 크기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err="1" smtClean="0"/>
                        <a:t>50x50x80</a:t>
                      </a:r>
                      <a:r>
                        <a:rPr lang="en-US" altLang="ko-KR" dirty="0" smtClean="0"/>
                        <a:t>(cm)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25" y="2359854"/>
            <a:ext cx="2269812" cy="218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72" y="2359854"/>
            <a:ext cx="2421628" cy="218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9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컨트롤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682220"/>
              </p:ext>
            </p:extLst>
          </p:nvPr>
        </p:nvGraphicFramePr>
        <p:xfrm>
          <a:off x="632012" y="2020346"/>
          <a:ext cx="7879976" cy="3957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9976"/>
              </a:tblGrid>
              <a:tr h="36274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30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그림</a:t>
                      </a:r>
                      <a:r>
                        <a:rPr lang="en-US" altLang="ko-KR" sz="1400" dirty="0" smtClean="0"/>
                        <a:t>3) Vive </a:t>
                      </a:r>
                      <a:r>
                        <a:rPr lang="ko-KR" altLang="en-US" sz="1400" baseline="0" dirty="0" smtClean="0"/>
                        <a:t> 컨트롤러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 descr="C:\Users\admin\Desktop\KakaoTalk_20170111_22090969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2813" y="1856095"/>
            <a:ext cx="5654841" cy="3693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38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</TotalTime>
  <Words>1098</Words>
  <Application>Microsoft Office PowerPoint</Application>
  <PresentationFormat>화면 슬라이드 쇼(4:3)</PresentationFormat>
  <Paragraphs>312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굴림</vt:lpstr>
      <vt:lpstr>Arial</vt:lpstr>
      <vt:lpstr>10X10</vt:lpstr>
      <vt:lpstr>Sandoll 너랑나랑 03 Bold</vt:lpstr>
      <vt:lpstr>Arial Black</vt:lpstr>
      <vt:lpstr>Calibri Light</vt:lpstr>
      <vt:lpstr>배달의민족 주아</vt:lpstr>
      <vt:lpstr>a파도소리</vt:lpstr>
      <vt:lpstr>맑은 고딕</vt:lpstr>
      <vt:lpstr>-윤고딕330</vt:lpstr>
      <vt:lpstr>Calibri</vt:lpstr>
      <vt:lpstr>Office 테마</vt:lpstr>
      <vt:lpstr>Forest de Amigo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졸업연구작품기획 발표자료</dc:title>
  <dc:creator>song</dc:creator>
  <cp:lastModifiedBy>SeungHyen</cp:lastModifiedBy>
  <cp:revision>103</cp:revision>
  <dcterms:created xsi:type="dcterms:W3CDTF">2016-11-01T03:46:33Z</dcterms:created>
  <dcterms:modified xsi:type="dcterms:W3CDTF">2017-01-11T14:13:50Z</dcterms:modified>
</cp:coreProperties>
</file>